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354" r:id="rId4"/>
    <p:sldId id="355" r:id="rId5"/>
    <p:sldId id="356" r:id="rId6"/>
    <p:sldId id="357" r:id="rId7"/>
    <p:sldId id="358" r:id="rId8"/>
    <p:sldId id="370" r:id="rId9"/>
    <p:sldId id="362" r:id="rId10"/>
    <p:sldId id="361" r:id="rId11"/>
    <p:sldId id="359" r:id="rId12"/>
    <p:sldId id="363" r:id="rId13"/>
    <p:sldId id="365" r:id="rId14"/>
    <p:sldId id="364" r:id="rId15"/>
    <p:sldId id="366" r:id="rId16"/>
    <p:sldId id="367" r:id="rId17"/>
    <p:sldId id="368" r:id="rId18"/>
    <p:sldId id="369" r:id="rId19"/>
  </p:sldIdLst>
  <p:sldSz cx="9144000" cy="6858000" type="screen4x3"/>
  <p:notesSz cx="6797675" cy="9926638"/>
  <p:embeddedFontLst>
    <p:embeddedFont>
      <p:font typeface="Wingdings 3" panose="05040102010807070707" pitchFamily="18" charset="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ＭＳ Ｐゴシック" panose="020B0600070205080204" pitchFamily="34" charset="-128"/>
      <p:regular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A5C5DB"/>
    <a:srgbClr val="000099"/>
    <a:srgbClr val="3366FF"/>
    <a:srgbClr val="CBDCEB"/>
    <a:srgbClr val="FF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8" autoAdjust="0"/>
  </p:normalViewPr>
  <p:slideViewPr>
    <p:cSldViewPr snapToGrid="0"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6D705F-A366-4D59-890E-1A9DA98823FD}" type="slidenum">
              <a:rPr lang="de-CH" altLang="en-US"/>
              <a:pPr/>
              <a:t>‹Nr.›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917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A0D3-537F-4106-9069-B422CCDCE5E3}" type="datetimeFigureOut">
              <a:rPr lang="de-CH" smtClean="0"/>
              <a:t>15.01.2016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E306-AA76-4118-8549-AC35C85E1B6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48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Wohnungs- und Bodenpolitik polarisiert: 4 Initiativen von linker Seite kommen am 17. April zur</a:t>
            </a:r>
            <a:r>
              <a:rPr lang="de-CH" baseline="0" dirty="0" smtClean="0"/>
              <a:t> Abstimmung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69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Übersicht:</a:t>
            </a:r>
          </a:p>
          <a:p>
            <a:r>
              <a:rPr lang="de-CH" dirty="0" smtClean="0"/>
              <a:t>2 Initiativen zum</a:t>
            </a:r>
            <a:r>
              <a:rPr lang="de-CH" baseline="0" dirty="0" smtClean="0"/>
              <a:t> Gemeinnützigen Wohnungsbau</a:t>
            </a:r>
          </a:p>
          <a:p>
            <a:r>
              <a:rPr lang="de-CH" baseline="0" dirty="0" smtClean="0"/>
              <a:t>2 Initiativen zur Bodenpolitik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135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Zuerst: Gemeinnütziger</a:t>
            </a:r>
            <a:r>
              <a:rPr lang="de-CH" baseline="0" dirty="0" smtClean="0"/>
              <a:t> Wohnungsbau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018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Die Situation</a:t>
            </a:r>
            <a:r>
              <a:rPr lang="de-CH" baseline="0" dirty="0" smtClean="0"/>
              <a:t> in Schaffhausen ist ganz anders als in Zürich, wo die Mieten fast doppelt so hoch sind wie bei uns!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102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Der «gemeinnützige</a:t>
            </a:r>
            <a:r>
              <a:rPr lang="de-CH" baseline="0" dirty="0" smtClean="0"/>
              <a:t> Wohnungsbau» polarisiert. Steckenpferd der Linken. Probleme bei der fairen Wohnungsvergabe.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52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4-Säulen-Strategie</a:t>
            </a:r>
            <a:r>
              <a:rPr lang="de-CH" baseline="0" dirty="0" smtClean="0"/>
              <a:t> ist durchaus ein Entgegenkommen an die Initianten, auch wenn diese das bestreiten.</a:t>
            </a:r>
          </a:p>
          <a:p>
            <a:r>
              <a:rPr lang="de-CH" baseline="0" dirty="0" smtClean="0"/>
              <a:t>Neu ist die exklusive Abgabe an WBG (Säule 2) und die Informationsanlässe.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70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Wechsel zur Bodenpolitik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988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Hinweis: AL-Initiative</a:t>
            </a:r>
            <a:r>
              <a:rPr lang="de-CH" baseline="0" dirty="0" smtClean="0"/>
              <a:t> zur Herabsetzung der Referendumsgrenze wurde sogar von der SP abgelehnt.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61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Danke für ein überzeugtes 4x Nein</a:t>
            </a:r>
            <a:r>
              <a:rPr lang="de-CH" baseline="0" dirty="0" smtClean="0"/>
              <a:t> für die gefährlichen Initiativen.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E306-AA76-4118-8549-AC35C85E1B6F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36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4572000" y="6381750"/>
            <a:ext cx="39608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CH" sz="800" b="1" dirty="0" smtClean="0">
                <a:solidFill>
                  <a:srgbClr val="4D4D4D"/>
                </a:solidFill>
                <a:latin typeface="TheSansB W2 ExtraLight" panose="020B0202050302020203" pitchFamily="34" charset="0"/>
              </a:rPr>
              <a:t>Schaffhausen, Januar 2016</a:t>
            </a: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505523" y="6381749"/>
            <a:ext cx="401443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CH" sz="800" b="1" dirty="0" smtClean="0">
                <a:solidFill>
                  <a:srgbClr val="4D4D4D"/>
                </a:solidFill>
                <a:latin typeface="TheSansB W2 ExtraLight" panose="020B0202050302020203" pitchFamily="34" charset="0"/>
              </a:rPr>
              <a:t>Seite </a:t>
            </a:r>
            <a:fld id="{D04C973D-1958-4C09-B5E6-D65AF4CB0930}" type="slidenum">
              <a:rPr lang="de-CH" sz="800" b="1" smtClean="0">
                <a:solidFill>
                  <a:srgbClr val="4D4D4D"/>
                </a:solidFill>
                <a:latin typeface="TheSansB W2 ExtraLight" panose="020B0202050302020203" pitchFamily="34" charset="0"/>
              </a:rPr>
              <a:t>‹Nr.›</a:t>
            </a:fld>
            <a:endParaRPr lang="de-CH" sz="800" b="1" dirty="0" smtClean="0">
              <a:solidFill>
                <a:srgbClr val="4D4D4D"/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5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505523" y="6381749"/>
            <a:ext cx="401443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CH" sz="800" b="1" dirty="0" smtClean="0">
                <a:solidFill>
                  <a:srgbClr val="4D4D4D"/>
                </a:solidFill>
                <a:latin typeface="TheSansB W2 ExtraLight" panose="020B0202050302020203" pitchFamily="34" charset="0"/>
              </a:rPr>
              <a:t>Seite </a:t>
            </a:r>
            <a:fld id="{D04C973D-1958-4C09-B5E6-D65AF4CB0930}" type="slidenum">
              <a:rPr lang="de-CH" sz="800" b="1" smtClean="0">
                <a:solidFill>
                  <a:srgbClr val="4D4D4D"/>
                </a:solidFill>
                <a:latin typeface="TheSansB W2 ExtraLight" panose="020B0202050302020203" pitchFamily="34" charset="0"/>
              </a:rPr>
              <a:t>‹Nr.›</a:t>
            </a:fld>
            <a:endParaRPr lang="de-CH" sz="800" b="1" dirty="0" smtClean="0">
              <a:solidFill>
                <a:srgbClr val="4D4D4D"/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H-Silhouet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113"/>
            <a:ext cx="792162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45611" y="2349500"/>
            <a:ext cx="4059482" cy="126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4x Nein zur sozialistischen Wohnraum- und Bodenpolitik</a:t>
            </a:r>
            <a:endParaRPr lang="de-CH" altLang="en-US" sz="2400" dirty="0">
              <a:solidFill>
                <a:srgbClr val="0070C0"/>
              </a:solidFill>
              <a:latin typeface="TheSansB W8 ExtraBold" panose="020B0802050302020203" pitchFamily="34" charset="0"/>
            </a:endParaRP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400" dirty="0" err="1" smtClean="0">
                <a:solidFill>
                  <a:schemeClr val="bg2">
                    <a:lumMod val="75000"/>
                  </a:schemeClr>
                </a:solidFill>
                <a:latin typeface="TheSansB W2 ExtraLight" panose="020B0202050302020203" pitchFamily="34" charset="0"/>
              </a:rPr>
              <a:t>Parolenfassung</a:t>
            </a:r>
            <a:r>
              <a:rPr lang="de-CH" altLang="en-US" sz="1400" dirty="0" smtClean="0">
                <a:solidFill>
                  <a:schemeClr val="bg2">
                    <a:lumMod val="75000"/>
                  </a:schemeClr>
                </a:solidFill>
                <a:latin typeface="TheSansB W2 ExtraLight" panose="020B0202050302020203" pitchFamily="34" charset="0"/>
              </a:rPr>
              <a:t> zu den vier am 17. April 2016 zur Abstimmung gelangenden städtischen Initiativen.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415912" y="2349500"/>
            <a:ext cx="2886348" cy="3271542"/>
            <a:chOff x="4910692" y="2097849"/>
            <a:chExt cx="3518317" cy="3987850"/>
          </a:xfrm>
        </p:grpSpPr>
        <p:pic>
          <p:nvPicPr>
            <p:cNvPr id="9" name="Grafik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77">
              <a:off x="4910692" y="2097849"/>
              <a:ext cx="3009900" cy="189230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fik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2142">
              <a:off x="5269884" y="2774992"/>
              <a:ext cx="3159125" cy="179070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5095" y="3539349"/>
              <a:ext cx="2987063" cy="1911078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03719">
              <a:off x="5783326" y="4082172"/>
              <a:ext cx="2578271" cy="200352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Warum die Initiative der SP abzulehnen ist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797352"/>
              </p:ext>
            </p:extLst>
          </p:nvPr>
        </p:nvGraphicFramePr>
        <p:xfrm>
          <a:off x="2100111" y="2848946"/>
          <a:ext cx="5553636" cy="352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46"/>
                <a:gridCol w="4397190"/>
              </a:tblGrid>
              <a:tr h="394472">
                <a:tc gridSpan="2"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8 ExtraBold" panose="020B0802050302020203" pitchFamily="34" charset="0"/>
                        </a:rPr>
                        <a:t>Volksinitiative</a:t>
                      </a:r>
                      <a:r>
                        <a:rPr lang="de-CH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8 ExtraBold" panose="020B0802050302020203" pitchFamily="34" charset="0"/>
                        </a:rPr>
                        <a:t> «Förderung des gemeinnützigen Wohnungsbaus»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8 ExtraBold" panose="020B0802050302020203" pitchFamily="34" charset="0"/>
                      </a:endParaRPr>
                    </a:p>
                  </a:txBody>
                  <a:tcPr marL="108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10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Urheberin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2 ExtraLight" panose="020B0202050302020203" pitchFamily="34" charset="0"/>
                      </a:endParaRP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SP Schaffhausen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Forderung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2 ExtraLight" panose="020B0202050302020203" pitchFamily="34" charset="0"/>
                      </a:endParaRP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Förderung gemeinnütziger Wohnungsbau</a:t>
                      </a:r>
                      <a:b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</a:b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mit Ziel 14% Anteil bis 2040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Form</a:t>
                      </a: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Verfassungsartikel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Würdigung</a:t>
                      </a: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Zielvorgabe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 alleine mit privaten Wohnbaugenossenschaften zu erreichen ist unrealistisch.</a:t>
                      </a:r>
                    </a:p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Die Stadt müsste auch selbst investieren:</a:t>
                      </a:r>
                      <a:b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</a:b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ca. 1’030 Wohnungen à 300’000 Fr. = 309 Mio. Fr.</a:t>
                      </a:r>
                      <a:b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Investitionsbedarf über 25 Jahre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~12 Mio. Fr./Jahr</a:t>
                      </a:r>
                    </a:p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Für die &gt;1’000 Wohnungen fehlt das Bauland.</a:t>
                      </a:r>
                    </a:p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Konkrete Zielvorgaben über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 einen langen Zeithorizont in der Verfassung sind unüblich und nicht sinnvoll.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739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Empfehlung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2 ExtraLight" panose="020B0202050302020203" pitchFamily="34" charset="0"/>
                      </a:endParaRP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Ablehnung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</a:b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(Stadtrat schlägt stattdessen 4-Säulen-Strategie vor!)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Grafik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7959" y="2489469"/>
            <a:ext cx="1218049" cy="69043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gende mit Linie 2 (ohne Rahmen) 8"/>
          <p:cNvSpPr/>
          <p:nvPr/>
        </p:nvSpPr>
        <p:spPr bwMode="auto">
          <a:xfrm>
            <a:off x="6745706" y="3344779"/>
            <a:ext cx="1844842" cy="1010653"/>
          </a:xfrm>
          <a:prstGeom prst="callout2">
            <a:avLst>
              <a:gd name="adj1" fmla="val 54523"/>
              <a:gd name="adj2" fmla="val -1474"/>
              <a:gd name="adj3" fmla="val 54087"/>
              <a:gd name="adj4" fmla="val -15030"/>
              <a:gd name="adj5" fmla="val 160045"/>
              <a:gd name="adj6" fmla="val -37778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de-CH" sz="1000" b="1" dirty="0">
                <a:latin typeface="Arial Narrow" panose="020B0606020202030204" pitchFamily="34" charset="0"/>
              </a:rPr>
              <a:t>Zum Vergleich: Durchschnittliche Nettoinvestitionen in der Stadt:</a:t>
            </a:r>
            <a:br>
              <a:rPr lang="de-CH" sz="1000" b="1" dirty="0">
                <a:latin typeface="Arial Narrow" panose="020B0606020202030204" pitchFamily="34" charset="0"/>
              </a:rPr>
            </a:br>
            <a:r>
              <a:rPr lang="de-CH" sz="1000" b="1" dirty="0">
                <a:latin typeface="Arial Narrow" panose="020B0606020202030204" pitchFamily="34" charset="0"/>
              </a:rPr>
              <a:t>~20 Mio. Fr./Jahr</a:t>
            </a:r>
          </a:p>
          <a:p>
            <a:pPr>
              <a:spcAft>
                <a:spcPts val="400"/>
              </a:spcAft>
            </a:pPr>
            <a:r>
              <a:rPr lang="de-CH" sz="1000" b="1" dirty="0">
                <a:latin typeface="Arial Narrow" panose="020B0606020202030204" pitchFamily="34" charset="0"/>
              </a:rPr>
              <a:t>Das Volumen von +12 Mio. Fr./Jahr würde zu einer massiven Neuverschuldung führen.</a:t>
            </a:r>
          </a:p>
        </p:txBody>
      </p:sp>
      <p:sp>
        <p:nvSpPr>
          <p:cNvPr id="12" name="Legende mit Linie 2 (ohne Rahmen) 11"/>
          <p:cNvSpPr/>
          <p:nvPr/>
        </p:nvSpPr>
        <p:spPr bwMode="auto">
          <a:xfrm>
            <a:off x="6745706" y="5815263"/>
            <a:ext cx="1844842" cy="930436"/>
          </a:xfrm>
          <a:prstGeom prst="callout2">
            <a:avLst>
              <a:gd name="adj1" fmla="val 54523"/>
              <a:gd name="adj2" fmla="val -1474"/>
              <a:gd name="adj3" fmla="val 54087"/>
              <a:gd name="adj4" fmla="val -6491"/>
              <a:gd name="adj5" fmla="val -29794"/>
              <a:gd name="adj6" fmla="val -34217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de-CH" sz="1000" b="1" dirty="0">
                <a:latin typeface="Arial Narrow" panose="020B0606020202030204" pitchFamily="34" charset="0"/>
              </a:rPr>
              <a:t>Zielkonflikt mit </a:t>
            </a:r>
            <a:r>
              <a:rPr lang="de-CH" sz="1000" b="1" dirty="0" smtClean="0">
                <a:latin typeface="Arial Narrow" panose="020B0606020202030204" pitchFamily="34" charset="0"/>
              </a:rPr>
              <a:t>Anliegen «Grünflächen </a:t>
            </a:r>
            <a:r>
              <a:rPr lang="de-CH" sz="1000" b="1" dirty="0">
                <a:latin typeface="Arial Narrow" panose="020B0606020202030204" pitchFamily="34" charset="0"/>
              </a:rPr>
              <a:t>erhalten».</a:t>
            </a:r>
          </a:p>
          <a:p>
            <a:pPr>
              <a:spcAft>
                <a:spcPts val="400"/>
              </a:spcAft>
            </a:pPr>
            <a:r>
              <a:rPr lang="de-CH" sz="1000" b="1" dirty="0" err="1">
                <a:latin typeface="Arial Narrow" panose="020B0606020202030204" pitchFamily="34" charset="0"/>
              </a:rPr>
              <a:t>Neueinzonungen</a:t>
            </a:r>
            <a:r>
              <a:rPr lang="de-CH" sz="1000" b="1" dirty="0">
                <a:latin typeface="Arial Narrow" panose="020B0606020202030204" pitchFamily="34" charset="0"/>
              </a:rPr>
              <a:t> sind während der Revision des </a:t>
            </a:r>
            <a:r>
              <a:rPr lang="de-CH" sz="1000" b="1" dirty="0" smtClean="0">
                <a:latin typeface="Arial Narrow" panose="020B0606020202030204" pitchFamily="34" charset="0"/>
              </a:rPr>
              <a:t>Raumplanungs- </a:t>
            </a:r>
            <a:r>
              <a:rPr lang="de-CH" sz="1000" b="1" dirty="0" err="1" smtClean="0">
                <a:latin typeface="Arial Narrow" panose="020B0606020202030204" pitchFamily="34" charset="0"/>
              </a:rPr>
              <a:t>gesetzes</a:t>
            </a:r>
            <a:r>
              <a:rPr lang="de-CH" sz="1000" b="1" dirty="0" smtClean="0">
                <a:latin typeface="Arial Narrow" panose="020B0606020202030204" pitchFamily="34" charset="0"/>
              </a:rPr>
              <a:t> </a:t>
            </a:r>
            <a:r>
              <a:rPr lang="de-CH" sz="1000" b="1" dirty="0">
                <a:latin typeface="Arial Narrow" panose="020B0606020202030204" pitchFamily="34" charset="0"/>
              </a:rPr>
              <a:t>nicht möglich.</a:t>
            </a:r>
          </a:p>
        </p:txBody>
      </p:sp>
    </p:spTree>
    <p:extLst>
      <p:ext uri="{BB962C8B-B14F-4D97-AF65-F5344CB8AC3E}">
        <p14:creationId xmlns:p14="http://schemas.microsoft.com/office/powerpoint/2010/main" val="18712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Die auf Schaffhausen zugeschnittene, sinnvolle Alternative: 4-Säulen-Strategie!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100112" y="2899599"/>
            <a:ext cx="4556246" cy="3618810"/>
            <a:chOff x="368701" y="2211457"/>
            <a:chExt cx="5796115" cy="4007438"/>
          </a:xfrm>
        </p:grpSpPr>
        <p:sp>
          <p:nvSpPr>
            <p:cNvPr id="7" name="Rechteck 6"/>
            <p:cNvSpPr/>
            <p:nvPr/>
          </p:nvSpPr>
          <p:spPr bwMode="auto">
            <a:xfrm>
              <a:off x="678413" y="3185652"/>
              <a:ext cx="1080000" cy="2595711"/>
            </a:xfrm>
            <a:prstGeom prst="rect">
              <a:avLst/>
            </a:prstGeom>
            <a:solidFill>
              <a:srgbClr val="C5E6FF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Vorzugskonditionen bei Baulandabgabe im Baurecht 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2039876" y="3185652"/>
              <a:ext cx="1080000" cy="2595711"/>
            </a:xfrm>
            <a:prstGeom prst="rect">
              <a:avLst/>
            </a:prstGeom>
            <a:solidFill>
              <a:srgbClr val="C5E6FF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Abgabe geeigneter Baurechts-Grundstücke</a:t>
              </a:r>
              <a:b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</a:b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an private Wohnbau-genossenschaften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401340" y="3185652"/>
              <a:ext cx="1080000" cy="2595711"/>
            </a:xfrm>
            <a:prstGeom prst="rect">
              <a:avLst/>
            </a:prstGeom>
            <a:solidFill>
              <a:srgbClr val="C5E6FF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Vernetzungs- und </a:t>
              </a:r>
              <a:r>
                <a:rPr lang="de-DE" sz="1050" b="1" dirty="0" smtClean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Informations-anlässe für gemeinnützige </a:t>
              </a: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Wohnbauträger</a:t>
              </a: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4762805" y="3185652"/>
              <a:ext cx="1080000" cy="2595711"/>
            </a:xfrm>
            <a:prstGeom prst="rect">
              <a:avLst/>
            </a:prstGeom>
            <a:solidFill>
              <a:srgbClr val="C5E6FF"/>
            </a:solidFill>
            <a:ln w="63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Stadt als Drehscheibe</a:t>
              </a:r>
              <a:b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</a:br>
              <a:r>
                <a:rPr lang="de-DE" sz="1050" b="1" dirty="0">
                  <a:solidFill>
                    <a:srgbClr val="002060"/>
                  </a:solidFill>
                  <a:latin typeface="TheSansB W8 ExtraBold" panose="020B0802050302020203" pitchFamily="34" charset="0"/>
                </a:rPr>
                <a:t>für Liegenschaften mit Steuerungsfunktion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575182" y="5781362"/>
              <a:ext cx="1296000" cy="437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  <a:t>Säule 1</a:t>
              </a:r>
              <a:endParaRPr lang="de-DE" sz="1100" b="1" dirty="0">
                <a:solidFill>
                  <a:schemeClr val="bg1"/>
                </a:solidFill>
                <a:latin typeface="TheSansB W8 ExtraBold" panose="020B0802050302020203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1936644" y="5781362"/>
              <a:ext cx="1296000" cy="437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  <a:t>Säule 2</a:t>
              </a:r>
              <a:endParaRPr lang="de-DE" sz="1100" b="1" dirty="0">
                <a:solidFill>
                  <a:schemeClr val="bg1"/>
                </a:solidFill>
                <a:latin typeface="TheSansB W8 ExtraBold" panose="020B0802050302020203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3298106" y="5781362"/>
              <a:ext cx="1296000" cy="437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  <a:t>Säule 3</a:t>
              </a:r>
              <a:endParaRPr lang="de-DE" sz="1100" b="1" dirty="0">
                <a:solidFill>
                  <a:schemeClr val="bg1"/>
                </a:solidFill>
                <a:latin typeface="TheSansB W8 ExtraBold" panose="020B0802050302020203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4659568" y="5781362"/>
              <a:ext cx="1296000" cy="437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  <a:buClr>
                  <a:schemeClr val="bg1">
                    <a:lumMod val="50000"/>
                  </a:schemeClr>
                </a:buClr>
              </a:pPr>
              <a:r>
                <a:rPr lang="de-DE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  <a:t>Säule 4</a:t>
              </a:r>
              <a:endParaRPr lang="de-DE" sz="1100" b="1" dirty="0">
                <a:solidFill>
                  <a:schemeClr val="bg1"/>
                </a:solidFill>
                <a:latin typeface="TheSansB W8 ExtraBold" panose="020B0802050302020203" pitchFamily="34" charset="0"/>
              </a:endParaRPr>
            </a:p>
          </p:txBody>
        </p:sp>
        <p:sp>
          <p:nvSpPr>
            <p:cNvPr id="18" name="Gleichschenkliges Dreieck 17"/>
            <p:cNvSpPr/>
            <p:nvPr/>
          </p:nvSpPr>
          <p:spPr bwMode="auto">
            <a:xfrm>
              <a:off x="368701" y="2211457"/>
              <a:ext cx="5796115" cy="97419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B W8 ExtraBold" panose="020B0802050302020203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370353" y="2645048"/>
              <a:ext cx="3788081" cy="548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  <a:t>Förderung des gemeinnützigen</a:t>
              </a:r>
              <a:br>
                <a:rPr lang="de-CH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</a:br>
              <a:r>
                <a:rPr lang="de-CH" sz="1100" b="1" dirty="0" smtClean="0">
                  <a:solidFill>
                    <a:schemeClr val="bg1"/>
                  </a:solidFill>
                  <a:latin typeface="TheSansB W8 ExtraBold" panose="020B0802050302020203" pitchFamily="34" charset="0"/>
                </a:rPr>
                <a:t> Wohnungsbaus in der Stadt Schaffhausen</a:t>
              </a:r>
              <a:endParaRPr lang="de-CH" sz="1100" b="1" dirty="0">
                <a:solidFill>
                  <a:schemeClr val="bg1"/>
                </a:solidFill>
                <a:latin typeface="TheSansB W8 ExtraBold" panose="020B0802050302020203" pitchFamily="34" charset="0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99818" y="2931506"/>
            <a:ext cx="1618951" cy="24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Ziel der Strategie: Selbständig überlebensfähige Genossenschaften</a:t>
            </a: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Fokus auf Alterswohnungen (dort, wo Bedarf besteht!)</a:t>
            </a: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Klärung, wie die Stadt Wohnbaugenossen-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schaften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fördert und wie nicht.</a:t>
            </a:r>
          </a:p>
        </p:txBody>
      </p:sp>
    </p:spTree>
    <p:extLst>
      <p:ext uri="{BB962C8B-B14F-4D97-AF65-F5344CB8AC3E}">
        <p14:creationId xmlns:p14="http://schemas.microsoft.com/office/powerpoint/2010/main" val="26610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Ablehnungsgründe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7749" y="2931506"/>
            <a:ext cx="6411020" cy="331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Initiativen sind </a:t>
            </a:r>
            <a:r>
              <a:rPr lang="de-CH" altLang="en-US" sz="12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abzulehnen</a:t>
            </a:r>
            <a:r>
              <a:rPr lang="de-CH" alt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, weil: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Initiativen wurden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in der Parteizentrale der SP abgeschrieben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, und zwar ungeachtet der Schaffhauser Verhältnisse.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Sie wollen ein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Problem lösen, das gar nicht existiert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 Wohnen ist in Schaffhausen deutlich günstiger als im Schweizer Durchschnitt und in der Agglomeration Zürich.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Zur Umsetzung der Initiativen müsste die Stadt sich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massiv neu verschulden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Ordnungspolitisch: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Wohnungsbau ist keine Staatsaufgabe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!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Für Neubauten im grossen Stil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fehlt das Bauland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</a:p>
          <a:p>
            <a:pPr marL="171450" indent="-171450" eaLnBrk="1" hangingPunct="1">
              <a:spcBef>
                <a:spcPts val="4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Viele städtische Wohnungen sind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ungeeignet für preisgünstiges Wohnen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(nur Juso-Initiative)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Langfristige Zielvorgaben in der Verfassung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sind nicht zielführend (nur SP-Initiative).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auf Schaffhausen zugeschnittene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4-Säulen-Strategie ist die bessere Lösung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algn="just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5249" y="3038588"/>
            <a:ext cx="1577380" cy="9916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2516678" y="3035628"/>
            <a:ext cx="1716731" cy="9731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004" y="2953751"/>
            <a:ext cx="1664120" cy="10646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20729">
            <a:off x="6937492" y="2932756"/>
            <a:ext cx="1376474" cy="10696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154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Gemeinnütziger Wohnungsbau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74648" y="2452411"/>
            <a:ext cx="3744000" cy="22659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Bodenpolitik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4059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Übersicht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3791" y="4272084"/>
            <a:ext cx="1649224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Juso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Stadt soll 200 eigene gemeinnützige Wohnungen erstellen und alle städtische Wohnungen nach dem Prinzip der Kostenmiete vermieten.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2154" y="4272084"/>
            <a:ext cx="1818000" cy="13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SP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Verfassungsartikel: Die Stadt soll den gemein-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nützigen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Wohnungsbau fördern, so dass bis 2040 deren Anteil [von heute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ca. 6%] auf 14% steigt.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74648" y="4272084"/>
            <a:ext cx="1682870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Baurechtszinsen sollen dem Rahmenkredit für Land- und Liegenschaften-Erwerb gutgeschrieben werden.</a:t>
            </a:r>
            <a: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Stadt soll mehr Liegenschaften kaufen.</a:t>
            </a:r>
            <a:endParaRPr lang="de-CH" altLang="en-US" sz="1200" dirty="0" smtClean="0">
              <a:solidFill>
                <a:schemeClr val="bg1">
                  <a:lumMod val="50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96362" y="4272084"/>
            <a:ext cx="1622286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Herabsetzung der Referendumsgrenze für Landgeschäfte von heute 2 Mio. auf neu 1 Mio. Franken.</a:t>
            </a:r>
            <a: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Verkäufe sollen schwieriger werden.</a:t>
            </a:r>
            <a:endParaRPr lang="de-CH" altLang="en-US" sz="1200" dirty="0">
              <a:solidFill>
                <a:schemeClr val="bg1">
                  <a:lumMod val="50000"/>
                </a:schemeClr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5249" y="3038588"/>
            <a:ext cx="1577380" cy="9916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2516678" y="3035628"/>
            <a:ext cx="1716731" cy="9731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004" y="2953751"/>
            <a:ext cx="1664120" cy="106467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0729">
            <a:off x="6937492" y="2932756"/>
            <a:ext cx="1376474" cy="106963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154" y="2468041"/>
            <a:ext cx="3744000" cy="22659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CH"/>
            </a:defPPr>
            <a:lvl1pPr>
              <a:spcAft>
                <a:spcPts val="1200"/>
              </a:spcAft>
              <a:defRPr sz="1000" b="0">
                <a:solidFill>
                  <a:schemeClr val="bg1"/>
                </a:solidFill>
                <a:latin typeface="TheSansB W8 ExtraBold" panose="020B0802050302020203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/>
              <a:t>Gemeinnütziger </a:t>
            </a:r>
            <a:r>
              <a:rPr lang="de-CH" altLang="de-DE" dirty="0" smtClean="0"/>
              <a:t>Wohnungsbau</a:t>
            </a:r>
            <a:endParaRPr lang="de-CH" altLang="de-D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74648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Bodenpolitik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4059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Übersicht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3791" y="4272084"/>
            <a:ext cx="1649224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Juso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Die Stadt soll 200 eigene gemeinnützige Wohnungen erstellen und alle städtische Wohnungen nach dem Prinzip der Kostenmiete vermieten.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2154" y="4272084"/>
            <a:ext cx="1818000" cy="13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SP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Verfassungsartikel: Die Stadt soll den gemein-</a:t>
            </a:r>
            <a:r>
              <a:rPr lang="de-CH" altLang="en-US" sz="1200" dirty="0" err="1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nützigen</a:t>
            </a: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 Wohnungsbau fördern, so dass bis 2040 deren Anteil [von heute</a:t>
            </a:r>
            <a:b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ca. 6%] auf 14% steigt.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74648" y="4272084"/>
            <a:ext cx="1682870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Baurechtszinsen sollen dem Rahmenkredit für Land- und Liegenschaften-Erwerb gutgeschrieben werden.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Stadt soll mehr Liegenschaften kaufen.</a:t>
            </a: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96362" y="4272084"/>
            <a:ext cx="1622286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Herabsetzung der Referendumsgrenze für Landgeschäfte von heute 2 Mio. auf neu 1 Mio. Franken.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Verkäufe sollen schwieriger werden.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Worum geht es?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Bodenpolitik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7749" y="2931506"/>
            <a:ext cx="6411020" cy="247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Das Ziel der heutigen, aktiven Bodenpolitik der Stadt ist die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strategische Steuerung des Bodens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als begrenzt verfügbare Ressource.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Dazu arbeitet die Stadt erfolgreich auch mit privaten Partnern zusammen.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Neben der 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eigenen Entwicklung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stehen das 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Baurecht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und der 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Verkauf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zur Verfügung.</a:t>
            </a:r>
          </a:p>
          <a:p>
            <a:pPr marL="171450" indent="-1714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AL möchte die Stadt zu einer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expansiveren Bodenpolitik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(= mehr Käufe, weniger Verkäufe) bewegen. 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Deshalb sollen die demokratiepolitischen Hürden angepasst werden.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Verkäufe sollen schwieriger werden.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Käufe sollen einfacher werden. </a:t>
            </a:r>
          </a:p>
          <a:p>
            <a:pPr marL="171450" indent="-1714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Die Idee der AL: Sobald der Stadtrat wieder links ist, sollen im grossen Stil Liegenschaften gekauft werden. Dies würde zu einer Staatsaufblähung (die Stadt wird zum Player im 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Liegenschaftenmarkt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) und zu einer massiven Neuverschuldung führen.</a:t>
            </a: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957">
            <a:off x="677280" y="2484884"/>
            <a:ext cx="1199550" cy="7674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0729">
            <a:off x="700068" y="3469856"/>
            <a:ext cx="1110291" cy="8627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Ablehnungsgründe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Bodenpolitik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7749" y="2931506"/>
            <a:ext cx="6411020" cy="276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Initiativen sind </a:t>
            </a:r>
            <a:r>
              <a:rPr lang="de-CH" altLang="en-US" sz="12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abzulehnen</a:t>
            </a:r>
            <a:r>
              <a:rPr lang="de-CH" alt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, weil: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Das Ziel der städtischen Bodenpolitik soll weiterhin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die möglichst vorteilhafte Steuerung der Bodennutzung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für die Stadt sein und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nicht die Vermehrung des Staatseigentums nach kommunistischem Vorbild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 Die Zusammenarbeit mit Privaten «ist nicht des Teufels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»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, sondern im Interesse der Stadt.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Für die gedeihliche Entwicklung der Stadt braucht es die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gesunde Balance aller Instrumente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der Bodenentwicklung: Eigene Entwicklung, Abgabe im Baurecht und Verkauf. Käufe und Verkäufe sollten sich idealerweise die Waage halten.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Überbordende 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Liegenschaftenkäufe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würden zu einer wesentlichen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Neuverschuldung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führen.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Finanzkompetenzen wurden erst vor kurzem angepasst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(Verfassungsrevision 2011).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Ausnahmeregelung Rahmenkredit soll nicht überstrapaziert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werden.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Äufnung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des Rahmenkredites ist das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6 SemiBold" panose="020B0602050302020203" pitchFamily="34" charset="0"/>
              </a:rPr>
              <a:t>falsche Instrument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(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Rahmenkredit ≠ Fonds).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957">
            <a:off x="677280" y="2484884"/>
            <a:ext cx="1199550" cy="76745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0729">
            <a:off x="700068" y="3469856"/>
            <a:ext cx="1110291" cy="8627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4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5249" y="3038588"/>
            <a:ext cx="1577380" cy="9916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2516678" y="3035628"/>
            <a:ext cx="1716731" cy="9731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004" y="2953751"/>
            <a:ext cx="1664120" cy="106467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0729">
            <a:off x="6757742" y="2932756"/>
            <a:ext cx="1376474" cy="106963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154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Gemeinnütziger Wohnraum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74648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Bodenpolitik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4059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Abstimmungsempfehlung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3791" y="4272084"/>
            <a:ext cx="16492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Juso - </a:t>
            </a: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Stadt soll 200 eigene gemeinnützige Wohnungen erstellen und alle städtische Wohnungen nach dem Prinzip der Kostenmiete vermieten.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2154" y="4272084"/>
            <a:ext cx="181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SP - </a:t>
            </a: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Verfassungsartikel: Die Stadt soll den gemeinnützigen Wohnungsbau fördern, so dass bis 2040 deren Anteil [von heute</a:t>
            </a:r>
            <a:b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ca. 6%] auf 14% steigt.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74648" y="4272084"/>
            <a:ext cx="16828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 - </a:t>
            </a: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Baurechtszinsen sollen dem Rahmenkredit für Land- und Liegenschaften-Erwerb gutgeschrieben werden.</a:t>
            </a:r>
            <a:r>
              <a:rPr lang="de-CH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Stadt soll mehr Liegenschaften kaufen.</a:t>
            </a:r>
            <a:endParaRPr lang="de-CH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18648" y="4272084"/>
            <a:ext cx="1800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 - </a:t>
            </a: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Herabsetzung der Referendumsgrenze für Landgeschäfte von heute 2 Mio. auf neu 1 Mio. Franken.</a:t>
            </a:r>
            <a:r>
              <a:rPr lang="de-CH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Verkäufe sollen schwieriger werden.</a:t>
            </a:r>
            <a:endParaRPr lang="de-CH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86153" y="5328922"/>
            <a:ext cx="1836000" cy="841318"/>
            <a:chOff x="586153" y="5328922"/>
            <a:chExt cx="1836000" cy="841318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98776" y="5626501"/>
              <a:ext cx="1519193" cy="543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200" dirty="0" smtClean="0">
                  <a:solidFill>
                    <a:srgbClr val="FF0000"/>
                  </a:solidFill>
                  <a:latin typeface="TheSansB W8 ExtraBold" panose="020B0802050302020203" pitchFamily="34" charset="0"/>
                </a:rPr>
                <a:t>Nein</a:t>
              </a:r>
            </a:p>
            <a:p>
              <a:pPr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000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Grosser Stadtrat</a:t>
              </a: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/>
              </a:r>
              <a:b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</a:b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21 Nein : 12 Ja</a:t>
              </a:r>
              <a:endParaRPr lang="de-CH" altLang="en-US" sz="1000" dirty="0" smtClean="0">
                <a:solidFill>
                  <a:srgbClr val="FF0000"/>
                </a:solidFill>
                <a:latin typeface="TheSansB W2 ExtraLight" panose="020B0202050302020203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86153" y="5328922"/>
              <a:ext cx="1836000" cy="2265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  <a:extLst/>
          </p:spPr>
          <p:txBody>
            <a:bodyPr wrap="square" lIns="72000" tIns="36000" rIns="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sz="1000" dirty="0" smtClean="0">
                  <a:latin typeface="TheSansB W2 ExtraLight" panose="020B0202050302020203" pitchFamily="34" charset="0"/>
                </a:rPr>
                <a:t>Empfehlung</a:t>
              </a:r>
              <a:endParaRPr lang="de-CH" altLang="de-DE" sz="1000" dirty="0">
                <a:latin typeface="TheSansB W2 ExtraLight" panose="020B0202050302020203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512154" y="5328919"/>
            <a:ext cx="1818000" cy="841321"/>
            <a:chOff x="2512154" y="5328919"/>
            <a:chExt cx="1818000" cy="84132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512154" y="5626501"/>
              <a:ext cx="1489655" cy="543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200" dirty="0" smtClean="0">
                  <a:solidFill>
                    <a:srgbClr val="FF0000"/>
                  </a:solidFill>
                  <a:latin typeface="TheSansB W8 ExtraBold" panose="020B0802050302020203" pitchFamily="34" charset="0"/>
                </a:rPr>
                <a:t>Nein</a:t>
              </a:r>
            </a:p>
            <a:p>
              <a:pPr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000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Grosser Stadtrat</a:t>
              </a: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/>
              </a:r>
              <a:b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</a:b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20 Nein : 12 Ja</a:t>
              </a:r>
              <a:endParaRPr lang="de-CH" altLang="en-US" sz="1000" dirty="0" smtClean="0">
                <a:solidFill>
                  <a:srgbClr val="FF0000"/>
                </a:solidFill>
                <a:latin typeface="TheSansB W2 ExtraLight" panose="020B0202050302020203" pitchFamily="34" charset="0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512154" y="5328919"/>
              <a:ext cx="1818000" cy="2265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  <a:extLst/>
          </p:spPr>
          <p:txBody>
            <a:bodyPr wrap="square" lIns="72000" tIns="36000" rIns="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sz="1000" dirty="0" smtClean="0">
                  <a:latin typeface="TheSansB W2 ExtraLight" panose="020B0202050302020203" pitchFamily="34" charset="0"/>
                </a:rPr>
                <a:t>Empfehlung</a:t>
              </a:r>
              <a:endParaRPr lang="de-CH" altLang="de-DE" sz="1000" dirty="0">
                <a:latin typeface="TheSansB W2 ExtraLight" panose="020B0202050302020203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774648" y="5328920"/>
            <a:ext cx="1836000" cy="841320"/>
            <a:chOff x="4774648" y="5328920"/>
            <a:chExt cx="1836000" cy="841320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774648" y="5626501"/>
              <a:ext cx="1519193" cy="543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200" dirty="0" smtClean="0">
                  <a:solidFill>
                    <a:srgbClr val="FF0000"/>
                  </a:solidFill>
                  <a:latin typeface="TheSansB W8 ExtraBold" panose="020B0802050302020203" pitchFamily="34" charset="0"/>
                </a:rPr>
                <a:t>Nein</a:t>
              </a:r>
            </a:p>
            <a:p>
              <a:pPr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000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Grosser Stadtrat</a:t>
              </a: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/>
              </a:r>
              <a:b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</a:b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22 Nein : 12 Ja</a:t>
              </a:r>
              <a:endParaRPr lang="de-CH" altLang="en-US" sz="1000" dirty="0" smtClean="0">
                <a:solidFill>
                  <a:srgbClr val="FF0000"/>
                </a:solidFill>
                <a:latin typeface="TheSansB W2 ExtraLight" panose="020B0202050302020203" pitchFamily="34" charset="0"/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4774648" y="5328920"/>
              <a:ext cx="1836000" cy="2265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  <a:extLst/>
          </p:spPr>
          <p:txBody>
            <a:bodyPr wrap="square" lIns="72000" tIns="36000" rIns="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sz="1000" dirty="0" smtClean="0">
                  <a:latin typeface="TheSansB W2 ExtraLight" panose="020B0202050302020203" pitchFamily="34" charset="0"/>
                </a:rPr>
                <a:t>Empfehlung</a:t>
              </a:r>
              <a:endParaRPr lang="de-CH" altLang="de-DE" sz="1000" dirty="0">
                <a:latin typeface="TheSansB W2 ExtraLight" panose="020B0202050302020203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6718648" y="5328920"/>
            <a:ext cx="1800000" cy="841320"/>
            <a:chOff x="6718648" y="5328920"/>
            <a:chExt cx="1800000" cy="841320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718648" y="5626501"/>
              <a:ext cx="1696907" cy="543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200" dirty="0" smtClean="0">
                  <a:solidFill>
                    <a:srgbClr val="FF0000"/>
                  </a:solidFill>
                  <a:latin typeface="TheSansB W8 ExtraBold" panose="020B0802050302020203" pitchFamily="34" charset="0"/>
                </a:rPr>
                <a:t>Nein</a:t>
              </a:r>
            </a:p>
            <a:p>
              <a:pPr eaLnBrk="1" hangingPunct="1">
                <a:spcBef>
                  <a:spcPts val="100"/>
                </a:spcBef>
                <a:spcAft>
                  <a:spcPts val="300"/>
                </a:spcAft>
              </a:pPr>
              <a:r>
                <a:rPr lang="de-CH" altLang="en-US" sz="1000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Grosser Stadtrat</a:t>
              </a: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/>
              </a:r>
              <a:b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</a:br>
              <a:r>
                <a:rPr lang="de-CH" altLang="en-US" sz="1000" b="1" dirty="0" smtClean="0">
                  <a:solidFill>
                    <a:srgbClr val="FF0000"/>
                  </a:solidFill>
                  <a:latin typeface="TheSansB W2 ExtraLight" panose="020B0202050302020203" pitchFamily="34" charset="0"/>
                </a:rPr>
                <a:t>28 Nein : 4 Ja</a:t>
              </a:r>
              <a:endParaRPr lang="de-CH" altLang="en-US" sz="1000" dirty="0" smtClean="0">
                <a:solidFill>
                  <a:srgbClr val="FF0000"/>
                </a:solidFill>
                <a:latin typeface="TheSansB W2 ExtraLight" panose="020B0202050302020203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6718648" y="5328920"/>
              <a:ext cx="1800000" cy="2265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  <a:extLst/>
          </p:spPr>
          <p:txBody>
            <a:bodyPr wrap="square" lIns="72000" tIns="36000" rIns="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sz="1000" dirty="0" smtClean="0">
                  <a:latin typeface="TheSansB W2 ExtraLight" panose="020B0202050302020203" pitchFamily="34" charset="0"/>
                </a:rPr>
                <a:t>Empfehlung</a:t>
              </a:r>
              <a:endParaRPr lang="de-CH" altLang="de-DE" sz="1000" dirty="0">
                <a:latin typeface="TheSansB W2 ExtraLight" panose="020B0202050302020203" pitchFamily="34" charset="0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 rot="20866688">
            <a:off x="2317725" y="3196346"/>
            <a:ext cx="506578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spcAft>
                <a:spcPts val="300"/>
              </a:spcAft>
            </a:pPr>
            <a:r>
              <a:rPr lang="de-CH" altLang="en-US" sz="960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71000"/>
                    </a:schemeClr>
                  </a:glow>
                </a:effectLst>
                <a:latin typeface="TheSansB W8 ExtraBold" panose="020B0802050302020203" pitchFamily="34" charset="0"/>
              </a:rPr>
              <a:t>4x Nein</a:t>
            </a:r>
            <a:endParaRPr lang="de-CH" altLang="en-US" sz="7200" dirty="0" smtClean="0">
              <a:solidFill>
                <a:srgbClr val="FF0000"/>
              </a:solidFill>
              <a:effectLst>
                <a:glow rad="127000">
                  <a:schemeClr val="bg1">
                    <a:alpha val="71000"/>
                  </a:schemeClr>
                </a:glow>
              </a:effectLst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53426" y="2349500"/>
            <a:ext cx="4059482" cy="126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4x Nein zur sozialistischen Wohnraum- und Bodenpolitik</a:t>
            </a:r>
            <a:endParaRPr lang="de-CH" altLang="en-US" sz="2400" dirty="0">
              <a:solidFill>
                <a:srgbClr val="0070C0"/>
              </a:solidFill>
              <a:latin typeface="TheSansB W8 ExtraBold" panose="020B0802050302020203" pitchFamily="34" charset="0"/>
            </a:endParaRP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400" dirty="0" err="1" smtClean="0">
                <a:solidFill>
                  <a:schemeClr val="bg2">
                    <a:lumMod val="75000"/>
                  </a:schemeClr>
                </a:solidFill>
                <a:latin typeface="TheSansB W2 ExtraLight" panose="020B0202050302020203" pitchFamily="34" charset="0"/>
              </a:rPr>
              <a:t>Parolenfassung</a:t>
            </a:r>
            <a:r>
              <a:rPr lang="de-CH" altLang="en-US" sz="1400" dirty="0" smtClean="0">
                <a:solidFill>
                  <a:schemeClr val="bg2">
                    <a:lumMod val="75000"/>
                  </a:schemeClr>
                </a:solidFill>
                <a:latin typeface="TheSansB W2 ExtraLight" panose="020B0202050302020203" pitchFamily="34" charset="0"/>
              </a:rPr>
              <a:t> zu den vier am 17. April 2016 zur Abstimmung gelangenden städtischen Initiativen.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236167" y="2349500"/>
            <a:ext cx="2886348" cy="3271542"/>
            <a:chOff x="4910692" y="2097849"/>
            <a:chExt cx="3518317" cy="3987850"/>
          </a:xfrm>
        </p:grpSpPr>
        <p:pic>
          <p:nvPicPr>
            <p:cNvPr id="4" name="Grafik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77">
              <a:off x="4910692" y="2097849"/>
              <a:ext cx="3009900" cy="189230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2142">
              <a:off x="5269884" y="2774992"/>
              <a:ext cx="3159125" cy="179070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5095" y="3539349"/>
              <a:ext cx="2987063" cy="1911078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03719">
              <a:off x="5783326" y="4082172"/>
              <a:ext cx="2578271" cy="200352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 rot="20866688">
            <a:off x="5040286" y="3461079"/>
            <a:ext cx="357278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  <a:spcAft>
                <a:spcPts val="300"/>
              </a:spcAft>
            </a:pPr>
            <a:r>
              <a:rPr lang="de-CH" altLang="en-US" sz="8000" dirty="0" smtClean="0">
                <a:solidFill>
                  <a:srgbClr val="FF0000"/>
                </a:solidFill>
                <a:effectLst>
                  <a:glow rad="127000">
                    <a:schemeClr val="bg1">
                      <a:alpha val="71000"/>
                    </a:schemeClr>
                  </a:glow>
                </a:effectLst>
                <a:latin typeface="TheSansB W8 ExtraBold" panose="020B0802050302020203" pitchFamily="34" charset="0"/>
              </a:rPr>
              <a:t>4x Nein</a:t>
            </a:r>
            <a:endParaRPr lang="de-CH" altLang="en-US" sz="6000" dirty="0" smtClean="0">
              <a:solidFill>
                <a:srgbClr val="FF0000"/>
              </a:solidFill>
              <a:effectLst>
                <a:glow rad="127000">
                  <a:schemeClr val="bg1">
                    <a:alpha val="71000"/>
                  </a:schemeClr>
                </a:glow>
              </a:effectLst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4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5249" y="3038588"/>
            <a:ext cx="1577380" cy="9916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2516678" y="3035628"/>
            <a:ext cx="1716731" cy="9731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004" y="2953751"/>
            <a:ext cx="1664120" cy="106467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0729">
            <a:off x="6937492" y="2932756"/>
            <a:ext cx="1376474" cy="106963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154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Gemeinnütziger Wohnungsbau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74648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Bodenpolitik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4059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Übersicht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3791" y="4272084"/>
            <a:ext cx="1649224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Juso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Stadt soll 200 eigene gemeinnützige Wohnungen erstellen und alle städtische Wohnungen nach dem Prinzip der Kostenmiete vermieten.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2154" y="4272084"/>
            <a:ext cx="1818000" cy="13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SP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Verfassungsartikel: Die Stadt soll den gemein-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nützigen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Wohnungsbau fördern, so dass bis 2040 deren Anteil [von heute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ca. 6%] auf 14% steigt.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74648" y="4272084"/>
            <a:ext cx="1682870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Baurechtszinsen sollen dem Rahmenkredit für Land- und Liegenschaften-Erwerb gutgeschrieben werden.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Stadt soll mehr Liegenschaften kaufen.</a:t>
            </a: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96362" y="4272084"/>
            <a:ext cx="1622286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Herabsetzung der Referendumsgrenze für Landgeschäfte von heute 2 Mio. auf neu 1 Mio. Franken.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Verkäufe sollen schwieriger werden.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5249" y="3038588"/>
            <a:ext cx="1577380" cy="99168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2516678" y="3035628"/>
            <a:ext cx="1716731" cy="97310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004" y="2953751"/>
            <a:ext cx="1664120" cy="10646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320729">
            <a:off x="6937492" y="2932756"/>
            <a:ext cx="1376474" cy="10696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154" y="2468041"/>
            <a:ext cx="3744000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Gemeinnütziger Wohnungsbau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74648" y="2468041"/>
            <a:ext cx="3744000" cy="22659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Bodenpolitik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4059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Übersicht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3791" y="4272084"/>
            <a:ext cx="1649224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Juso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Stadt soll 200 eigene gemeinnützige Wohnungen erstellen und alle städtische Wohnungen nach dem Prinzip der Kostenmiete vermieten.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12154" y="4272084"/>
            <a:ext cx="1818000" cy="13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SP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Verfassungsartikel: Die Stadt soll den gemein-</a:t>
            </a: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nützigen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Wohnungsbau fördern, so dass bis 2040 deren Anteil [von heute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ca. 6%] auf 14% steigt.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74648" y="4272084"/>
            <a:ext cx="1682870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Baurechtszinsen sollen dem Rahmenkredit für Land- und Liegenschaften-Erwerb gutgeschrieben werden.</a:t>
            </a:r>
            <a: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Stadt soll mehr Liegenschaften kaufen.</a:t>
            </a:r>
            <a:endParaRPr lang="de-CH" altLang="en-US" sz="1200" dirty="0" smtClean="0">
              <a:solidFill>
                <a:schemeClr val="bg1">
                  <a:lumMod val="50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96362" y="4272084"/>
            <a:ext cx="1622286" cy="156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b="1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AL</a:t>
            </a:r>
          </a:p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>Herabsetzung der Referendumsgrenze für Landgeschäfte von heute 2 Mio. auf neu 1 Mio. Franken.</a:t>
            </a:r>
            <a: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1200" dirty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bg1">
                    <a:lumMod val="50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Ziel: Verkäufe sollen schwieriger werden.</a:t>
            </a:r>
            <a:endParaRPr lang="de-CH" altLang="en-US" sz="1200" dirty="0">
              <a:solidFill>
                <a:schemeClr val="bg1">
                  <a:lumMod val="50000"/>
                </a:schemeClr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Was ist der Hintergrund?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107749" y="2899599"/>
            <a:ext cx="6326294" cy="2082937"/>
            <a:chOff x="2107749" y="2899599"/>
            <a:chExt cx="6326294" cy="2082937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107749" y="2931506"/>
              <a:ext cx="3766541" cy="830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1450" indent="-171450" eaLnBrk="1" hangingPunct="1">
                <a:spcBef>
                  <a:spcPct val="15000"/>
                </a:spcBef>
                <a:spcAft>
                  <a:spcPts val="500"/>
                </a:spcAft>
                <a:buFont typeface="Wingdings" panose="05000000000000000000" pitchFamily="2" charset="2"/>
                <a:buChar char="§"/>
              </a:pPr>
              <a:r>
                <a:rPr lang="de-CH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eSansB W2 ExtraLight" panose="020B0202050302020203" pitchFamily="34" charset="0"/>
                </a:rPr>
                <a:t>Zuwanderung, veränderte Haushaltsformen etc. führten in den letzten Jahren zu einem </a:t>
              </a:r>
              <a:r>
                <a:rPr lang="de-CH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eSansB W2 ExtraLight" panose="020B0202050302020203" pitchFamily="34" charset="0"/>
                </a:rPr>
                <a:t>stärkeren Druck auf den Wohnungsmarkt</a:t>
              </a:r>
              <a:r>
                <a:rPr lang="de-CH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eSansB W2 ExtraLight" panose="020B0202050302020203" pitchFamily="34" charset="0"/>
                </a:rPr>
                <a:t>.</a:t>
              </a:r>
            </a:p>
            <a:p>
              <a:pPr marL="171450" indent="-171450" algn="just" eaLnBrk="1" hangingPunct="1">
                <a:spcBef>
                  <a:spcPct val="15000"/>
                </a:spcBef>
                <a:spcAft>
                  <a:spcPts val="500"/>
                </a:spcAft>
                <a:buFont typeface="Wingdings" panose="05000000000000000000" pitchFamily="2" charset="2"/>
                <a:buChar char="§"/>
              </a:pPr>
              <a:endPara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6217633" y="2899599"/>
              <a:ext cx="2216410" cy="2082937"/>
              <a:chOff x="571084" y="2085419"/>
              <a:chExt cx="4729272" cy="4444471"/>
            </a:xfrm>
          </p:grpSpPr>
          <p:pic>
            <p:nvPicPr>
              <p:cNvPr id="15" name="Picture 2" descr="http://pixabay.com/static/uploads/photo/2013/07/12/13/27/balance-147053_64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2894553"/>
                <a:ext cx="4690756" cy="3635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feld 15"/>
              <p:cNvSpPr txBox="1"/>
              <p:nvPr/>
            </p:nvSpPr>
            <p:spPr>
              <a:xfrm rot="16200000">
                <a:off x="-343247" y="3808882"/>
                <a:ext cx="2124185" cy="295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 smtClea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95000"/>
                        </a:schemeClr>
                      </a:glow>
                    </a:effectLst>
                  </a:rPr>
                  <a:t>Zuwanderung</a:t>
                </a:r>
                <a:endParaRPr lang="de-CH" sz="900" b="1" dirty="0">
                  <a:solidFill>
                    <a:srgbClr val="FF0000"/>
                  </a:solidFill>
                  <a:effectLst>
                    <a:glow rad="152400">
                      <a:schemeClr val="bg1">
                        <a:alpha val="95000"/>
                      </a:schemeClr>
                    </a:glow>
                  </a:effectLst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 rot="16200000">
                <a:off x="-247573" y="3529128"/>
                <a:ext cx="2728026" cy="25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de-CH" sz="900" b="1" dirty="0" smtClea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95000"/>
                        </a:schemeClr>
                      </a:glow>
                    </a:effectLst>
                  </a:rPr>
                  <a:t>Haushaltsformen</a:t>
                </a:r>
                <a:endParaRPr lang="de-CH" sz="900" b="1" dirty="0">
                  <a:solidFill>
                    <a:srgbClr val="FF0000"/>
                  </a:solidFill>
                  <a:effectLst>
                    <a:glow rad="152400">
                      <a:schemeClr val="bg1">
                        <a:alpha val="95000"/>
                      </a:schemeClr>
                    </a:glow>
                  </a:effectLst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 rot="16200000">
                <a:off x="3777842" y="2851988"/>
                <a:ext cx="2124185" cy="591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>
                  <a:defRPr b="1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82000"/>
                        </a:schemeClr>
                      </a:glow>
                    </a:effectLst>
                  </a:defRPr>
                </a:lvl1pPr>
              </a:lstStyle>
              <a:p>
                <a:r>
                  <a:rPr lang="de-CH" sz="900" dirty="0">
                    <a:solidFill>
                      <a:srgbClr val="006600"/>
                    </a:solidFill>
                    <a:effectLst>
                      <a:glow rad="152400">
                        <a:schemeClr val="bg1">
                          <a:alpha val="95000"/>
                        </a:schemeClr>
                      </a:glow>
                    </a:effectLst>
                  </a:rPr>
                  <a:t>restriktive Bodenpolitik</a:t>
                </a: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 rot="16200000">
                <a:off x="451942" y="3808882"/>
                <a:ext cx="2124184" cy="295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 smtClea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95000"/>
                        </a:schemeClr>
                      </a:glow>
                    </a:effectLst>
                  </a:rPr>
                  <a:t>Wohlstand</a:t>
                </a:r>
                <a:endParaRPr lang="de-CH" sz="900" b="1" dirty="0">
                  <a:solidFill>
                    <a:srgbClr val="FF0000"/>
                  </a:solidFill>
                  <a:effectLst>
                    <a:glow rad="152400">
                      <a:schemeClr val="bg1">
                        <a:alpha val="95000"/>
                      </a:schemeClr>
                    </a:glow>
                  </a:effectLst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 rot="16200000">
                <a:off x="877238" y="3808882"/>
                <a:ext cx="2124184" cy="295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 smtClean="0">
                    <a:solidFill>
                      <a:srgbClr val="FF0000"/>
                    </a:solidFill>
                    <a:effectLst>
                      <a:glow rad="152400">
                        <a:schemeClr val="bg1">
                          <a:alpha val="95000"/>
                        </a:schemeClr>
                      </a:glow>
                    </a:effectLst>
                  </a:rPr>
                  <a:t>Mobilität</a:t>
                </a:r>
                <a:endParaRPr lang="de-CH" sz="900" b="1" dirty="0">
                  <a:solidFill>
                    <a:srgbClr val="FF0000"/>
                  </a:solidFill>
                  <a:effectLst>
                    <a:glow rad="152400">
                      <a:schemeClr val="bg1">
                        <a:alpha val="95000"/>
                      </a:schemeClr>
                    </a:glow>
                  </a:effectLst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07703" y="5138381"/>
                <a:ext cx="1447340" cy="4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800" dirty="0" smtClean="0">
                    <a:solidFill>
                      <a:schemeClr val="bg1"/>
                    </a:solidFill>
                  </a:rPr>
                  <a:t>Nachfrage</a:t>
                </a:r>
                <a:endParaRPr lang="de-CH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3843291" y="4326533"/>
                <a:ext cx="1447340" cy="4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800" dirty="0" smtClean="0">
                    <a:solidFill>
                      <a:schemeClr val="bg1"/>
                    </a:solidFill>
                  </a:rPr>
                  <a:t>Angebot</a:t>
                </a:r>
                <a:endParaRPr lang="de-CH" sz="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Gruppieren 22"/>
              <p:cNvGrpSpPr/>
              <p:nvPr/>
            </p:nvGrpSpPr>
            <p:grpSpPr>
              <a:xfrm>
                <a:off x="1514035" y="2221910"/>
                <a:ext cx="2801497" cy="851613"/>
                <a:chOff x="1514035" y="2221910"/>
                <a:chExt cx="2801497" cy="851613"/>
              </a:xfrm>
            </p:grpSpPr>
            <p:sp>
              <p:nvSpPr>
                <p:cNvPr id="2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514035" y="2221910"/>
                  <a:ext cx="2801497" cy="262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ts val="200"/>
                    </a:spcBef>
                    <a:spcAft>
                      <a:spcPts val="200"/>
                    </a:spcAft>
                    <a:buClr>
                      <a:schemeClr val="bg1">
                        <a:lumMod val="50000"/>
                      </a:schemeClr>
                    </a:buClr>
                  </a:pPr>
                  <a:r>
                    <a:rPr lang="de-CH" altLang="de-DE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D</a:t>
                  </a:r>
                  <a:r>
                    <a:rPr lang="de-CH" altLang="de-DE" sz="8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ruck auf Wohnungsmarkt steigt</a:t>
                  </a:r>
                  <a:endParaRPr lang="de-CH" altLang="de-DE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Nach unten gekrümmter Pfeil 24"/>
                <p:cNvSpPr/>
                <p:nvPr/>
              </p:nvSpPr>
              <p:spPr bwMode="auto">
                <a:xfrm rot="10800000" flipV="1">
                  <a:off x="2394407" y="2655175"/>
                  <a:ext cx="782425" cy="418348"/>
                </a:xfrm>
                <a:prstGeom prst="curvedDownArrow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00111" y="3668210"/>
            <a:ext cx="3766541" cy="17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Förderung des gemeinnützigen Wohnungsbaus wurde von der SP Schweiz als flankierende Massnahme gegen die Zuwanderung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propagiert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(</a:t>
            </a:r>
            <a:r>
              <a:rPr lang="de-CH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Gegenmodell Masseneinwanderungs-Initiative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).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/>
            </a:r>
            <a:br>
              <a:rPr lang="de-CH" alt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  <a:sym typeface="Wingdings 3" panose="05040102010807070707" pitchFamily="18" charset="2"/>
              </a:rPr>
              <a:t>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In vielen Städten und Kantonen wurden entsprechende Vorstösse und Initiativen eingereicht.</a:t>
            </a:r>
          </a:p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algn="just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de-CH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Das Problem der Initiativen.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7750" y="2931505"/>
            <a:ext cx="21516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Initiativen sind in den Parteizentralen abgeschrieben worden!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00111" y="4918680"/>
            <a:ext cx="2159275" cy="112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ct val="150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Ausgangslage am Schaffhauser Mietwohnungsmarkt ist ganz anders als in den grossen Wirtschaftszentren wie Zürich oder Genf.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107750" y="2984418"/>
            <a:ext cx="7223517" cy="4160200"/>
            <a:chOff x="2107750" y="2984418"/>
            <a:chExt cx="7223517" cy="416020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71147">
              <a:off x="4525811" y="2984418"/>
              <a:ext cx="4805456" cy="4160200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2107750" y="3635848"/>
              <a:ext cx="1971882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71450" indent="-171450" eaLnBrk="1" hangingPunct="1">
                <a:spcBef>
                  <a:spcPct val="15000"/>
                </a:spcBef>
                <a:spcAft>
                  <a:spcPts val="500"/>
                </a:spcAft>
                <a:buFont typeface="Wingdings" panose="05000000000000000000" pitchFamily="2" charset="2"/>
                <a:buChar char="§"/>
              </a:pPr>
              <a:r>
                <a:rPr lang="de-CH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eSansB W2 ExtraLight" panose="020B0202050302020203" pitchFamily="34" charset="0"/>
                </a:rPr>
                <a:t>Die Initiativen von SP und Juso sind «Lösungen für  Probleme, die es so gar nicht gibt.»</a:t>
              </a:r>
              <a:br>
                <a:rPr lang="de-CH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eSansB W2 ExtraLight" panose="020B0202050302020203" pitchFamily="34" charset="0"/>
                </a:rPr>
              </a:br>
              <a:r>
                <a:rPr lang="de-CH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eSansB W2 ExtraLight" panose="020B0202050302020203" pitchFamily="34" charset="0"/>
                </a:rPr>
                <a:t>(Robin Blanck, SN 23.05.2015)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2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100111" y="2844894"/>
            <a:ext cx="6113858" cy="3838057"/>
            <a:chOff x="2100111" y="2763697"/>
            <a:chExt cx="6204944" cy="3973959"/>
          </a:xfrm>
        </p:grpSpPr>
        <p:pic>
          <p:nvPicPr>
            <p:cNvPr id="12" name="Bild 16" descr="Bestandesmieten_im_Staedtevergleich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111" y="3103435"/>
              <a:ext cx="6204944" cy="3634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hteck 14"/>
            <p:cNvSpPr/>
            <p:nvPr/>
          </p:nvSpPr>
          <p:spPr>
            <a:xfrm>
              <a:off x="2107750" y="2763697"/>
              <a:ext cx="6055150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sz="1000" dirty="0" smtClean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Entwicklung </a:t>
              </a:r>
              <a:r>
                <a:rPr lang="de-DE" sz="1000" dirty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der </a:t>
              </a:r>
              <a:r>
                <a:rPr lang="de-DE" sz="1000" dirty="0" err="1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Bestandesmieten</a:t>
              </a:r>
              <a:r>
                <a:rPr lang="de-DE" sz="1000" dirty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de-DE" sz="1000" dirty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00" dirty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 Franken pro m</a:t>
              </a:r>
              <a:r>
                <a:rPr lang="de-DE" sz="1000" baseline="30000" dirty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de-DE" sz="1000" dirty="0">
                  <a:latin typeface="TheSansB W2 ExtraLight" panose="020B0202050302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und Jahr im Städtevergleich (Vertragsdaten)</a:t>
              </a:r>
              <a:endParaRPr lang="de-CH" sz="1000" dirty="0">
                <a:effectLst/>
                <a:latin typeface="TheSansB W2 ExtraLight" panose="020B020205030202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Der Schaffhauser Wohnungsmarkt ist ganz anders als der in Zürich oder Genf!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3" name="Legende mit Linie 2 (ohne Rahmen) 12"/>
          <p:cNvSpPr/>
          <p:nvPr/>
        </p:nvSpPr>
        <p:spPr bwMode="auto">
          <a:xfrm>
            <a:off x="4538075" y="5267563"/>
            <a:ext cx="1690787" cy="688107"/>
          </a:xfrm>
          <a:prstGeom prst="callout2">
            <a:avLst>
              <a:gd name="adj1" fmla="val 54523"/>
              <a:gd name="adj2" fmla="val -1474"/>
              <a:gd name="adj3" fmla="val 55223"/>
              <a:gd name="adj4" fmla="val -13181"/>
              <a:gd name="adj5" fmla="val -78745"/>
              <a:gd name="adj6" fmla="val -29792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000" dirty="0">
                <a:latin typeface="TheSansB W2 ExtraLight" panose="020B0202050302020203" pitchFamily="34" charset="0"/>
              </a:rPr>
              <a:t>Die Wohnungsmieten in der Stadt Schaffhausen entwickelten sich in den 90er-Jahren negativ.</a:t>
            </a:r>
          </a:p>
        </p:txBody>
      </p:sp>
      <p:sp>
        <p:nvSpPr>
          <p:cNvPr id="14" name="Legende mit Linie 2 (ohne Rahmen) 13"/>
          <p:cNvSpPr/>
          <p:nvPr/>
        </p:nvSpPr>
        <p:spPr bwMode="auto">
          <a:xfrm>
            <a:off x="6666227" y="5080002"/>
            <a:ext cx="1852542" cy="860390"/>
          </a:xfrm>
          <a:prstGeom prst="callout2">
            <a:avLst>
              <a:gd name="adj1" fmla="val 54523"/>
              <a:gd name="adj2" fmla="val -1474"/>
              <a:gd name="adj3" fmla="val 54943"/>
              <a:gd name="adj4" fmla="val -9791"/>
              <a:gd name="adj5" fmla="val -4342"/>
              <a:gd name="adj6" fmla="val -15507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CH" sz="1000" dirty="0" smtClean="0">
                <a:latin typeface="TheSansB W2 ExtraLight" panose="020B0202050302020203" pitchFamily="34" charset="0"/>
              </a:rPr>
              <a:t>In den letzten 10 Jahren ist in der Stadt Schaffhausen eine moderate Preisentwicklung zu beobachten, allerdings auf tiefem Niveau.</a:t>
            </a:r>
          </a:p>
        </p:txBody>
      </p:sp>
    </p:spTree>
    <p:extLst>
      <p:ext uri="{BB962C8B-B14F-4D97-AF65-F5344CB8AC3E}">
        <p14:creationId xmlns:p14="http://schemas.microsoft.com/office/powerpoint/2010/main" val="4548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Zahlen und Fakten zum Schaffhauser Wohnungsmarkt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7750" y="2931506"/>
            <a:ext cx="6411019" cy="330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Das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Schaffhauser Preisniveau für Wohnen </a:t>
            </a:r>
            <a:r>
              <a:rPr lang="de-CH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liegt spürbar unter jenem der Agglomeration Zürich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und </a:t>
            </a:r>
            <a:r>
              <a:rPr lang="de-CH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unter dem Schweizer Durchschnitt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Bestandesmieten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sind 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in Schaffhausen den 90er-Jahren stark gesunken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Die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Angebotsmieten bewegen sich in Schaffhausen bei jährlich rund 180 Fr./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m</a:t>
            </a:r>
            <a:r>
              <a:rPr lang="de-CH" alt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2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Zum Vergleich: CH-Durchschnitt 220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Fr./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m</a:t>
            </a:r>
            <a:r>
              <a:rPr lang="de-CH" alt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2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;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Stadt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Zürich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330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Fr./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m</a:t>
            </a:r>
            <a:r>
              <a:rPr lang="de-CH" alt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2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(= fast das Doppelte!) 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Hoher Altwohnungsbestand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: Schwache Wohnbautätigkeit der letzten 35 Jahre.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&gt; 66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% der Wohnungen in Schaffhausen wurden vor 1980 gebaut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Schaffhausen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verzeichnet aufgrund des vielerorts alten und günstigen Wohnungsbestandes nach wie vor einen </a:t>
            </a:r>
            <a:r>
              <a:rPr lang="de-CH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überdurchschnittlichen Zuzug an Sozialhilfebezügern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In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den letzten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Jahren: Attraktivität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von Schaffhausen als Wohnstandort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hat zugenommen.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V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ergleichsweise </a:t>
            </a:r>
            <a:r>
              <a:rPr lang="de-CH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moderate 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Preisentwicklung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.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Grosses Neubauvolumen privater Projekte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steht an.</a:t>
            </a:r>
            <a:b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</a:b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Aktuell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ist die Bautätigkeit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unterdurchschnittlich. </a:t>
            </a:r>
            <a:endParaRPr lang="de-CH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heSansB W2 ExtraLight" panose="020B0202050302020203" pitchFamily="34" charset="0"/>
            </a:endParaRPr>
          </a:p>
          <a:p>
            <a:pPr marL="171450" indent="-171450" eaLnBrk="1" hangingPunct="1">
              <a:spcBef>
                <a:spcPts val="1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In </a:t>
            </a:r>
            <a:r>
              <a:rPr lang="de-CH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den letzten 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Monaten: </a:t>
            </a:r>
            <a:r>
              <a:rPr lang="de-CH" alt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gesamtschweizerische Abkühlung</a:t>
            </a:r>
            <a:r>
              <a:rPr lang="de-CH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B W2 ExtraLight" panose="020B0202050302020203" pitchFamily="34" charset="0"/>
              </a:rPr>
              <a:t> auf Wohnungsmarkt</a:t>
            </a:r>
          </a:p>
        </p:txBody>
      </p:sp>
    </p:spTree>
    <p:extLst>
      <p:ext uri="{BB962C8B-B14F-4D97-AF65-F5344CB8AC3E}">
        <p14:creationId xmlns:p14="http://schemas.microsoft.com/office/powerpoint/2010/main" val="15723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b="49822"/>
          <a:stretch/>
        </p:blipFill>
        <p:spPr>
          <a:xfrm>
            <a:off x="2100111" y="2899600"/>
            <a:ext cx="6534485" cy="427492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3">
            <a:off x="614919" y="3376026"/>
            <a:ext cx="1064872" cy="60360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Probleme bei der staatlichen Förderung des Wohnungsraumes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/>
          <a:srcRect b="30151"/>
          <a:stretch/>
        </p:blipFill>
        <p:spPr>
          <a:xfrm rot="591872">
            <a:off x="2517820" y="4852610"/>
            <a:ext cx="5583238" cy="297021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3533">
            <a:off x="4279581" y="3756625"/>
            <a:ext cx="4140200" cy="345916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3338">
            <a:off x="3463817" y="3862505"/>
            <a:ext cx="5386050" cy="800139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541">
            <a:off x="4076062" y="3361487"/>
            <a:ext cx="5031930" cy="581552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6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7">
            <a:off x="613752" y="2489009"/>
            <a:ext cx="1082198" cy="6803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00111" y="2456266"/>
            <a:ext cx="6418658" cy="2265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72000" tIns="36000" rIns="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sz="1000" b="0" dirty="0" smtClean="0">
                <a:latin typeface="TheSansB W8 ExtraBold" panose="020B0802050302020203" pitchFamily="34" charset="0"/>
              </a:rPr>
              <a:t>Warum die Initiative der Juso abzulehnen ist</a:t>
            </a:r>
            <a:endParaRPr lang="de-CH" altLang="de-DE" sz="1000" b="0" dirty="0">
              <a:latin typeface="TheSansB W8 ExtraBold" panose="020B080205030202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93791" y="1870192"/>
            <a:ext cx="5731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spcAft>
                <a:spcPts val="500"/>
              </a:spcAft>
            </a:pPr>
            <a:r>
              <a:rPr lang="de-CH" altLang="en-US" sz="2400" dirty="0" smtClean="0">
                <a:solidFill>
                  <a:srgbClr val="0070C0"/>
                </a:solidFill>
                <a:latin typeface="TheSansB W8 ExtraBold" panose="020B0802050302020203" pitchFamily="34" charset="0"/>
              </a:rPr>
              <a:t>Gemeinnütziger Wohnungsbau</a:t>
            </a:r>
            <a:endParaRPr lang="de-CH" altLang="en-US" sz="1400" dirty="0">
              <a:solidFill>
                <a:schemeClr val="bg2">
                  <a:lumMod val="75000"/>
                </a:schemeClr>
              </a:solidFill>
              <a:latin typeface="TheSansB W2 ExtraLight" panose="020B0202050302020203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11020"/>
              </p:ext>
            </p:extLst>
          </p:nvPr>
        </p:nvGraphicFramePr>
        <p:xfrm>
          <a:off x="2100111" y="2829193"/>
          <a:ext cx="5439678" cy="372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42"/>
                <a:gridCol w="4395536"/>
              </a:tblGrid>
              <a:tr h="394472">
                <a:tc gridSpan="2"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8 ExtraBold" panose="020B0802050302020203" pitchFamily="34" charset="0"/>
                        </a:rPr>
                        <a:t>Volksinitiative</a:t>
                      </a:r>
                      <a:r>
                        <a:rPr lang="de-CH" sz="11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8 ExtraBold" panose="020B0802050302020203" pitchFamily="34" charset="0"/>
                        </a:rPr>
                        <a:t> «Für bezahlbaren Wohnraum»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8 ExtraBold" panose="020B0802050302020203" pitchFamily="34" charset="0"/>
                      </a:endParaRPr>
                    </a:p>
                  </a:txBody>
                  <a:tcPr marL="108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10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Urheberin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2 ExtraLight" panose="020B0202050302020203" pitchFamily="34" charset="0"/>
                      </a:endParaRP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Juso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 Schaffhausen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Forderungen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2 ExtraLight" panose="020B0202050302020203" pitchFamily="34" charset="0"/>
                      </a:endParaRP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</a:rPr>
                        <a:t>Die Stadt</a:t>
                      </a:r>
                      <a:r>
                        <a:rPr lang="de-CH" sz="11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</a:rPr>
                        <a:t> muss innert 5 Jahren </a:t>
                      </a:r>
                      <a:r>
                        <a:rPr lang="de-CH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</a:rPr>
                        <a:t>200 </a:t>
                      </a:r>
                      <a:r>
                        <a:rPr lang="de-CH" sz="11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</a:rPr>
                        <a:t>Wohnungen erstellen</a:t>
                      </a:r>
                    </a:p>
                    <a:p>
                      <a:pPr marL="174625" indent="-174625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</a:rPr>
                        <a:t>Alle stadteigenen Wohnungen müssen nach dem Prinzip der Kostenmiete vermietet werden.</a:t>
                      </a:r>
                      <a:endParaRPr lang="de-CH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Form</a:t>
                      </a: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Verordnung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Würdigung</a:t>
                      </a: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Die Stadt müsste selbst investieren:</a:t>
                      </a:r>
                      <a:b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</a:b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200 Wohnungen à 300’000 Fr. = 60 Mio. Fr.</a:t>
                      </a:r>
                      <a:b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Investitionsbedarf über 5 Jahre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 12 Mio. Fr./Jahr</a:t>
                      </a:r>
                    </a:p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Nicht alle stadteigenen Wohnungen (Ausbaustandard,</a:t>
                      </a:r>
                      <a:b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Lage) eignen sich für preisgünstiges Wohnen.</a:t>
                      </a:r>
                    </a:p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Für die 200 Wohnungen fehlt das Bauland.</a:t>
                      </a:r>
                    </a:p>
                    <a:p>
                      <a:pPr marL="174625" indent="-174625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Ordnungspolitische Gründe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 sprechen gegen die Initiative: Wohnungsbau ist nicht primär Aufgabe des Staates.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739">
                <a:tc>
                  <a:txBody>
                    <a:bodyPr/>
                    <a:lstStyle/>
                    <a:p>
                      <a:r>
                        <a:rPr lang="de-CH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heSansB W2 ExtraLight" panose="020B0202050302020203" pitchFamily="34" charset="0"/>
                        </a:rPr>
                        <a:t>Empfehlung</a:t>
                      </a:r>
                      <a:endParaRPr lang="de-CH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heSansB W2 ExtraLight" panose="020B0202050302020203" pitchFamily="34" charset="0"/>
                      </a:endParaRPr>
                    </a:p>
                  </a:txBody>
                  <a:tcPr marL="108000" marR="36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CH" sz="11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Ablehnung</a:t>
                      </a: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</a:br>
                      <a:r>
                        <a:rPr lang="de-CH" sz="11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heSansB W6 SemiBold" panose="020B0602050302020203" pitchFamily="34" charset="0"/>
                          <a:ea typeface="+mn-ea"/>
                          <a:cs typeface="+mn-cs"/>
                        </a:rPr>
                        <a:t>(Stadtrat schlägt stattdessen 4-Säulen-Strategie vor!)</a:t>
                      </a:r>
                      <a:endParaRPr lang="de-CH" sz="11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heSansB W6 SemiBold" panose="020B0602050302020203" pitchFamily="34" charset="0"/>
                        <a:ea typeface="+mn-ea"/>
                        <a:cs typeface="+mn-cs"/>
                      </a:endParaRPr>
                    </a:p>
                  </a:txBody>
                  <a:tcPr marL="36000" marR="10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Legende mit Linie 2 (ohne Rahmen) 8"/>
          <p:cNvSpPr/>
          <p:nvPr/>
        </p:nvSpPr>
        <p:spPr bwMode="auto">
          <a:xfrm>
            <a:off x="6745706" y="4286329"/>
            <a:ext cx="1844842" cy="488369"/>
          </a:xfrm>
          <a:prstGeom prst="callout2">
            <a:avLst>
              <a:gd name="adj1" fmla="val 54523"/>
              <a:gd name="adj2" fmla="val -1474"/>
              <a:gd name="adj3" fmla="val 54087"/>
              <a:gd name="adj4" fmla="val -15030"/>
              <a:gd name="adj5" fmla="val 117188"/>
              <a:gd name="adj6" fmla="val -32995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de-CH" sz="1000" b="1" dirty="0" smtClean="0">
                <a:latin typeface="Arial Narrow" panose="020B0606020202030204" pitchFamily="34" charset="0"/>
              </a:rPr>
              <a:t>Der Investitionsbedarf von 60 Mio. Fr. würde zu einer Neuverschuldung führen.</a:t>
            </a:r>
            <a:endParaRPr lang="de-CH" sz="1000" b="1" dirty="0">
              <a:latin typeface="Arial Narrow" panose="020B0606020202030204" pitchFamily="34" charset="0"/>
            </a:endParaRPr>
          </a:p>
        </p:txBody>
      </p:sp>
      <p:sp>
        <p:nvSpPr>
          <p:cNvPr id="12" name="Legende mit Linie 2 (ohne Rahmen) 11"/>
          <p:cNvSpPr/>
          <p:nvPr/>
        </p:nvSpPr>
        <p:spPr bwMode="auto">
          <a:xfrm>
            <a:off x="6745706" y="5045241"/>
            <a:ext cx="1844842" cy="657727"/>
          </a:xfrm>
          <a:prstGeom prst="callout2">
            <a:avLst>
              <a:gd name="adj1" fmla="val 54523"/>
              <a:gd name="adj2" fmla="val -1474"/>
              <a:gd name="adj3" fmla="val 54087"/>
              <a:gd name="adj4" fmla="val -6491"/>
              <a:gd name="adj5" fmla="val 58138"/>
              <a:gd name="adj6" fmla="val -31174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de-CH" sz="1000" b="1" dirty="0" smtClean="0">
                <a:latin typeface="Arial Narrow" panose="020B0606020202030204" pitchFamily="34" charset="0"/>
              </a:rPr>
              <a:t>Die Anwendung der Kostenmiete würde zu einem jährlichen Minderertrag von 50’000 bis 150’000 Fr. führen.</a:t>
            </a:r>
            <a:endParaRPr lang="de-CH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Bildschirmpräsentation (4:3)</PresentationFormat>
  <Paragraphs>202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Wingdings 3</vt:lpstr>
      <vt:lpstr>Calibri</vt:lpstr>
      <vt:lpstr>Wingdings</vt:lpstr>
      <vt:lpstr>Arial</vt:lpstr>
      <vt:lpstr>ＭＳ Ｐゴシック</vt:lpstr>
      <vt:lpstr>Arial Narrow</vt:lpstr>
      <vt:lpstr>Times New Roman</vt:lpstr>
      <vt:lpstr>TheSansB W6 SemiBold</vt:lpstr>
      <vt:lpstr>TheSansB W8 ExtraBold</vt:lpstr>
      <vt:lpstr>TheSansB W2 ExtraLight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chapred0</dc:creator>
  <cp:lastModifiedBy>Preisig Daniel</cp:lastModifiedBy>
  <cp:revision>121</cp:revision>
  <dcterms:created xsi:type="dcterms:W3CDTF">2010-06-29T11:23:46Z</dcterms:created>
  <dcterms:modified xsi:type="dcterms:W3CDTF">2016-01-15T16:28:11Z</dcterms:modified>
</cp:coreProperties>
</file>